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6" r:id="rId3"/>
    <p:sldId id="267" r:id="rId4"/>
    <p:sldId id="274" r:id="rId5"/>
    <p:sldId id="257" r:id="rId6"/>
    <p:sldId id="265" r:id="rId7"/>
    <p:sldId id="275" r:id="rId8"/>
    <p:sldId id="259" r:id="rId9"/>
    <p:sldId id="260" r:id="rId10"/>
    <p:sldId id="261" r:id="rId11"/>
    <p:sldId id="270" r:id="rId12"/>
    <p:sldId id="279" r:id="rId13"/>
    <p:sldId id="268" r:id="rId14"/>
    <p:sldId id="269" r:id="rId15"/>
    <p:sldId id="272" r:id="rId16"/>
    <p:sldId id="277" r:id="rId17"/>
    <p:sldId id="262" r:id="rId18"/>
    <p:sldId id="278" r:id="rId1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18" autoAdjust="0"/>
  </p:normalViewPr>
  <p:slideViewPr>
    <p:cSldViewPr>
      <p:cViewPr varScale="1">
        <p:scale>
          <a:sx n="49" d="100"/>
          <a:sy n="49" d="100"/>
        </p:scale>
        <p:origin x="198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AF972-5BA7-4D91-A27C-956B431253E4}" type="datetimeFigureOut">
              <a:rPr lang="nl-NL" smtClean="0"/>
              <a:t>21-11-2018</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3AE0D4-9C5D-403D-90B2-035D5FA6C187}" type="slidenum">
              <a:rPr lang="nl-NL" smtClean="0"/>
              <a:t>‹nr.›</a:t>
            </a:fld>
            <a:endParaRPr lang="nl-NL"/>
          </a:p>
        </p:txBody>
      </p:sp>
    </p:spTree>
    <p:extLst>
      <p:ext uri="{BB962C8B-B14F-4D97-AF65-F5344CB8AC3E}">
        <p14:creationId xmlns:p14="http://schemas.microsoft.com/office/powerpoint/2010/main" val="2883936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ru-RU" dirty="0">
                <a:latin typeface="Calibri" panose="020F0502020204030204" pitchFamily="34" charset="0"/>
                <a:cs typeface="Calibri" panose="020F0502020204030204" pitchFamily="34" charset="0"/>
              </a:rPr>
              <a:t>Sinterklaas en zijn helper, Piet, komen volgens de overlevering in de nacht van 5 december in Nederland (6 december in België) langs de schoorsteen naar binnen om in alle huizen geschenken te brengen voor de kinderen die er wonen. Deze moderne traditie van sinterklaas als kinderfeest komt waarschijnlijk door een prentenboekje van Jan Schenkman dat je op deze dia ziet.</a:t>
            </a:r>
          </a:p>
          <a:p>
            <a:endParaRPr lang="nl-NL" dirty="0"/>
          </a:p>
        </p:txBody>
      </p:sp>
      <p:sp>
        <p:nvSpPr>
          <p:cNvPr id="4" name="Tijdelijke aanduiding voor dianummer 3"/>
          <p:cNvSpPr>
            <a:spLocks noGrp="1"/>
          </p:cNvSpPr>
          <p:nvPr>
            <p:ph type="sldNum" sz="quarter" idx="5"/>
          </p:nvPr>
        </p:nvSpPr>
        <p:spPr/>
        <p:txBody>
          <a:bodyPr/>
          <a:lstStyle/>
          <a:p>
            <a:fld id="{DE3AE0D4-9C5D-403D-90B2-035D5FA6C187}" type="slidenum">
              <a:rPr lang="nl-NL" smtClean="0"/>
              <a:t>2</a:t>
            </a:fld>
            <a:endParaRPr lang="nl-NL"/>
          </a:p>
        </p:txBody>
      </p:sp>
    </p:spTree>
    <p:extLst>
      <p:ext uri="{BB962C8B-B14F-4D97-AF65-F5344CB8AC3E}">
        <p14:creationId xmlns:p14="http://schemas.microsoft.com/office/powerpoint/2010/main" val="889143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Een traditioneel feest vol pepernoten en cadeautjes. Jan Steen heeft deze traditie treffend vast weten te leggen op zijn schilderij Het Sint Nicolaasfeest. </a:t>
            </a:r>
          </a:p>
          <a:p>
            <a:r>
              <a:rPr lang="nl-NL" sz="1200" b="0" i="0" kern="1200" dirty="0">
                <a:solidFill>
                  <a:schemeClr val="tx1"/>
                </a:solidFill>
                <a:effectLst/>
                <a:latin typeface="+mn-lt"/>
                <a:ea typeface="+mn-ea"/>
                <a:cs typeface="+mn-cs"/>
              </a:rPr>
              <a:t>Al vanaf de 13e eeuw viert men in Nederland het Sinterklaasfeest. In eerste instantie gebeurde dit in de kerk, maar vanaf de 15e eeuw begon men het feest in huiselijke sfeer te vieren. Op Steens schilderij Het Sint Nicolaasfeest is te zien hoe een familie in huiselijke sfeer Sinterklaasavond viert. Het is een typisch Sinterklaasfeest met cadeaus en snoepgoed. Op de voorgrond staat een mand met allerlei lekkers, zoals taaitaai, wafels en appels. Rechtsachter heeft een jongen zijn kleine zusje in zijn armen. Het meisje houdt een speculaaspop in de vorm van de Sint vast. Kennelijk was snoepgoed in de vorm van de Sint in de 17e eeuw al gebruikelijk.</a:t>
            </a:r>
          </a:p>
          <a:p>
            <a:r>
              <a:rPr lang="nl-NL" sz="1200" b="0" i="0" kern="1200" dirty="0">
                <a:solidFill>
                  <a:schemeClr val="tx1"/>
                </a:solidFill>
                <a:effectLst/>
                <a:latin typeface="+mn-lt"/>
                <a:ea typeface="+mn-ea"/>
                <a:cs typeface="+mn-cs"/>
              </a:rPr>
              <a:t>Volgens de traditie krijgen kinderen met Sinterklaas cadeaus. Ook op het schilderij van Steen is dit het geval. Enkele kinderen hebben cadeaus in hun handen. Zo heeft het meisje op de voorgrond veel gekregen van de Sint. Met een uitdrukking van puur geluk heeft ze een pop, een emmertje vol snoep en speelgoed vast. De huilende jongen, links op het schilderij, heeft minder geluk gehad. Hij heeft van de Sint de roe in zijn schoen gekregen. Een ouder zusje houdt deze schoen triomfantelijk omhoog terwijl een klein broertje hier lachend naar wijst. Op de achtergrond staat oma, die de jongen vriendelijk toewenkt. Het is mogelijk dat zij de jongen kan opvrolijken door vanachter het gordijn een pakketje vandaan te toveren.</a:t>
            </a:r>
          </a:p>
          <a:p>
            <a:r>
              <a:rPr lang="nl-NL" sz="1200" b="0" i="0" kern="1200" dirty="0">
                <a:solidFill>
                  <a:schemeClr val="tx1"/>
                </a:solidFill>
                <a:effectLst/>
                <a:latin typeface="+mn-lt"/>
                <a:ea typeface="+mn-ea"/>
                <a:cs typeface="+mn-cs"/>
              </a:rPr>
              <a:t>De jongen in tranen verbeeldt een ander aspect van het Sinterklaasfeest: wie zoet is krijgt lekkers, wie stout is de roe. Deze Sinterklaasboodschap bestaat nog altijd en komt vaak terug in Sinterklaasgedichten.</a:t>
            </a:r>
          </a:p>
          <a:p>
            <a:endParaRPr lang="nl-NL" sz="1200" b="0" i="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DE3AE0D4-9C5D-403D-90B2-035D5FA6C187}" type="slidenum">
              <a:rPr lang="nl-NL" smtClean="0"/>
              <a:t>11</a:t>
            </a:fld>
            <a:endParaRPr lang="nl-NL"/>
          </a:p>
        </p:txBody>
      </p:sp>
    </p:spTree>
    <p:extLst>
      <p:ext uri="{BB962C8B-B14F-4D97-AF65-F5344CB8AC3E}">
        <p14:creationId xmlns:p14="http://schemas.microsoft.com/office/powerpoint/2010/main" val="484721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ru-RU" sz="1200" dirty="0"/>
              <a:t>Langzamerhand werd sinterklaas in plaats van een geheimzinnige man een opa-achtige kindervriend die op pakjesavond thuis kwam om de kinderen een zak cadeautjes te geven. In eerste instantie kregen kinderen veel zelfgemaakte cadeautjes, maar later werden die ook cadeautjes ook gekocht.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ru-R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ru-RU" dirty="0"/>
              <a:t>Pakjesavond is pas na de tweede wereldoorlog een traditie in Nederland. Vaak was er hierom heen een sfeer van geheimzinnigheid.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ru-RU" sz="1200" dirty="0"/>
          </a:p>
          <a:p>
            <a:endParaRPr lang="nl-NL" dirty="0"/>
          </a:p>
        </p:txBody>
      </p:sp>
      <p:sp>
        <p:nvSpPr>
          <p:cNvPr id="4" name="Tijdelijke aanduiding voor dianummer 3"/>
          <p:cNvSpPr>
            <a:spLocks noGrp="1"/>
          </p:cNvSpPr>
          <p:nvPr>
            <p:ph type="sldNum" sz="quarter" idx="5"/>
          </p:nvPr>
        </p:nvSpPr>
        <p:spPr/>
        <p:txBody>
          <a:bodyPr/>
          <a:lstStyle/>
          <a:p>
            <a:fld id="{DE3AE0D4-9C5D-403D-90B2-035D5FA6C187}" type="slidenum">
              <a:rPr lang="nl-NL" smtClean="0"/>
              <a:t>13</a:t>
            </a:fld>
            <a:endParaRPr lang="nl-NL"/>
          </a:p>
        </p:txBody>
      </p:sp>
    </p:spTree>
    <p:extLst>
      <p:ext uri="{BB962C8B-B14F-4D97-AF65-F5344CB8AC3E}">
        <p14:creationId xmlns:p14="http://schemas.microsoft.com/office/powerpoint/2010/main" val="1176186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ru-RU" dirty="0"/>
              <a:t>Pakjesavond is inmiddels al lang niet meer alleen voor kinderen. Volwassenen geven elkaar, meestal anoniem, geschenken die vaak zijn verpakt als surprise en voorzien van een sinterklaasgedicht. </a:t>
            </a:r>
          </a:p>
          <a:p>
            <a:endParaRPr lang="nl-NL" dirty="0"/>
          </a:p>
        </p:txBody>
      </p:sp>
      <p:sp>
        <p:nvSpPr>
          <p:cNvPr id="4" name="Tijdelijke aanduiding voor dianummer 3"/>
          <p:cNvSpPr>
            <a:spLocks noGrp="1"/>
          </p:cNvSpPr>
          <p:nvPr>
            <p:ph type="sldNum" sz="quarter" idx="5"/>
          </p:nvPr>
        </p:nvSpPr>
        <p:spPr/>
        <p:txBody>
          <a:bodyPr/>
          <a:lstStyle/>
          <a:p>
            <a:fld id="{DE3AE0D4-9C5D-403D-90B2-035D5FA6C187}" type="slidenum">
              <a:rPr lang="nl-NL" smtClean="0"/>
              <a:t>14</a:t>
            </a:fld>
            <a:endParaRPr lang="nl-NL"/>
          </a:p>
        </p:txBody>
      </p:sp>
    </p:spTree>
    <p:extLst>
      <p:ext uri="{BB962C8B-B14F-4D97-AF65-F5344CB8AC3E}">
        <p14:creationId xmlns:p14="http://schemas.microsoft.com/office/powerpoint/2010/main" val="142882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buFontTx/>
              <a:buNone/>
            </a:pPr>
            <a:r>
              <a:rPr lang="nl-NL" altLang="ru-RU" sz="1200" dirty="0"/>
              <a:t>Het rijden over de daken komt waarschijnlijk van de Noordse oppergod Odin, die met zijn achtbenige schimmel door de lucht vloog.</a:t>
            </a:r>
          </a:p>
          <a:p>
            <a:pPr eaLnBrk="1" hangingPunct="1">
              <a:buFontTx/>
              <a:buNone/>
            </a:pPr>
            <a:r>
              <a:rPr lang="nl-NL" altLang="ru-RU" sz="1200" dirty="0"/>
              <a:t>Speculaaspoppen komen van de Germaanse traditie waarbij meisjes aan de </a:t>
            </a:r>
            <a:r>
              <a:rPr lang="nl-NL" altLang="ru-RU" sz="1200" dirty="0" err="1"/>
              <a:t>germaanse</a:t>
            </a:r>
            <a:r>
              <a:rPr lang="nl-NL" altLang="ru-RU" sz="1200" dirty="0"/>
              <a:t> God Wodan een afbeelding vroegen van hun nog toekomstige geliefde. </a:t>
            </a:r>
          </a:p>
          <a:p>
            <a:pPr eaLnBrk="1" hangingPunct="1">
              <a:buFontTx/>
              <a:buNone/>
            </a:pPr>
            <a:r>
              <a:rPr lang="nl-NL" altLang="ru-RU" sz="1200" dirty="0"/>
              <a:t>Het gooien van een cadeau door de schoorsteen komt van de Germaanse offerplaatsen (vuurplaatsen)</a:t>
            </a:r>
          </a:p>
          <a:p>
            <a:endParaRPr lang="nl-NL" dirty="0"/>
          </a:p>
        </p:txBody>
      </p:sp>
      <p:sp>
        <p:nvSpPr>
          <p:cNvPr id="4" name="Tijdelijke aanduiding voor dianummer 3"/>
          <p:cNvSpPr>
            <a:spLocks noGrp="1"/>
          </p:cNvSpPr>
          <p:nvPr>
            <p:ph type="sldNum" sz="quarter" idx="5"/>
          </p:nvPr>
        </p:nvSpPr>
        <p:spPr/>
        <p:txBody>
          <a:bodyPr/>
          <a:lstStyle/>
          <a:p>
            <a:fld id="{DE3AE0D4-9C5D-403D-90B2-035D5FA6C187}" type="slidenum">
              <a:rPr lang="nl-NL" smtClean="0"/>
              <a:t>15</a:t>
            </a:fld>
            <a:endParaRPr lang="nl-NL"/>
          </a:p>
        </p:txBody>
      </p:sp>
    </p:spTree>
    <p:extLst>
      <p:ext uri="{BB962C8B-B14F-4D97-AF65-F5344CB8AC3E}">
        <p14:creationId xmlns:p14="http://schemas.microsoft.com/office/powerpoint/2010/main" val="2589499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ru-RU" dirty="0"/>
              <a:t>De landelijke intocht vind half november plaats. Sinds 1985 maakt de Sint gebruik van pakjesboot 12. In het dagelijks leven is dit stoomschip Hydrograaf</a:t>
            </a:r>
          </a:p>
          <a:p>
            <a:endParaRPr lang="nl-NL" dirty="0"/>
          </a:p>
        </p:txBody>
      </p:sp>
      <p:sp>
        <p:nvSpPr>
          <p:cNvPr id="4" name="Tijdelijke aanduiding voor dianummer 3"/>
          <p:cNvSpPr>
            <a:spLocks noGrp="1"/>
          </p:cNvSpPr>
          <p:nvPr>
            <p:ph type="sldNum" sz="quarter" idx="5"/>
          </p:nvPr>
        </p:nvSpPr>
        <p:spPr/>
        <p:txBody>
          <a:bodyPr/>
          <a:lstStyle/>
          <a:p>
            <a:fld id="{DE3AE0D4-9C5D-403D-90B2-035D5FA6C187}" type="slidenum">
              <a:rPr lang="nl-NL" smtClean="0"/>
              <a:t>16</a:t>
            </a:fld>
            <a:endParaRPr lang="nl-NL"/>
          </a:p>
        </p:txBody>
      </p:sp>
    </p:spTree>
    <p:extLst>
      <p:ext uri="{BB962C8B-B14F-4D97-AF65-F5344CB8AC3E}">
        <p14:creationId xmlns:p14="http://schemas.microsoft.com/office/powerpoint/2010/main" val="17888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Tx/>
              <a:buNone/>
            </a:pPr>
            <a:r>
              <a:rPr lang="nl-NL" altLang="ru-RU" dirty="0"/>
              <a:t>Het feest wordt ook in andere landen gevierd (met overeenkomsten en verschillen)</a:t>
            </a:r>
          </a:p>
          <a:p>
            <a:pPr algn="l">
              <a:buFontTx/>
              <a:buChar char="-"/>
            </a:pPr>
            <a:r>
              <a:rPr lang="nl-NL" altLang="ru-RU" dirty="0"/>
              <a:t>Luxemburg (</a:t>
            </a:r>
            <a:r>
              <a:rPr lang="nl-NL" altLang="ru-RU" dirty="0" err="1"/>
              <a:t>Kleeschen</a:t>
            </a:r>
            <a:r>
              <a:rPr lang="nl-NL" altLang="ru-RU" dirty="0"/>
              <a:t>)</a:t>
            </a:r>
          </a:p>
          <a:p>
            <a:pPr algn="l">
              <a:buFontTx/>
              <a:buChar char="-"/>
            </a:pPr>
            <a:r>
              <a:rPr lang="nl-NL" altLang="ru-RU" dirty="0"/>
              <a:t>Suriname (kinderdag)</a:t>
            </a:r>
          </a:p>
          <a:p>
            <a:pPr algn="l">
              <a:buFontTx/>
              <a:buChar char="-"/>
            </a:pPr>
            <a:r>
              <a:rPr lang="nl-NL" altLang="ru-RU" dirty="0"/>
              <a:t>Oostenrijk</a:t>
            </a:r>
          </a:p>
          <a:p>
            <a:pPr algn="l">
              <a:buFontTx/>
              <a:buChar char="-"/>
            </a:pPr>
            <a:r>
              <a:rPr lang="nl-NL" altLang="ru-RU" dirty="0"/>
              <a:t>Zwitserland</a:t>
            </a:r>
          </a:p>
          <a:p>
            <a:pPr algn="l">
              <a:buFontTx/>
              <a:buChar char="-"/>
            </a:pPr>
            <a:r>
              <a:rPr lang="nl-NL" altLang="ru-RU" dirty="0"/>
              <a:t>Frankrijk</a:t>
            </a:r>
          </a:p>
          <a:p>
            <a:pPr algn="l">
              <a:buFontTx/>
              <a:buChar char="-"/>
            </a:pPr>
            <a:r>
              <a:rPr lang="nl-NL" altLang="ru-RU" dirty="0"/>
              <a:t>Duitsland</a:t>
            </a:r>
          </a:p>
          <a:p>
            <a:pPr algn="l">
              <a:buFontTx/>
              <a:buChar char="-"/>
            </a:pPr>
            <a:r>
              <a:rPr lang="nl-NL" altLang="ru-RU" dirty="0"/>
              <a:t>Italië</a:t>
            </a:r>
          </a:p>
          <a:p>
            <a:endParaRPr lang="nl-NL" dirty="0"/>
          </a:p>
          <a:p>
            <a:endParaRPr lang="nl-NL" dirty="0"/>
          </a:p>
          <a:p>
            <a:r>
              <a:rPr lang="nl-NL" dirty="0"/>
              <a:t>https://www.stnicholascenter.org/pages/home/</a:t>
            </a:r>
          </a:p>
        </p:txBody>
      </p:sp>
      <p:sp>
        <p:nvSpPr>
          <p:cNvPr id="4" name="Tijdelijke aanduiding voor dianummer 3"/>
          <p:cNvSpPr>
            <a:spLocks noGrp="1"/>
          </p:cNvSpPr>
          <p:nvPr>
            <p:ph type="sldNum" sz="quarter" idx="5"/>
          </p:nvPr>
        </p:nvSpPr>
        <p:spPr/>
        <p:txBody>
          <a:bodyPr/>
          <a:lstStyle/>
          <a:p>
            <a:fld id="{DE3AE0D4-9C5D-403D-90B2-035D5FA6C187}" type="slidenum">
              <a:rPr lang="nl-NL" smtClean="0"/>
              <a:t>3</a:t>
            </a:fld>
            <a:endParaRPr lang="nl-NL"/>
          </a:p>
        </p:txBody>
      </p:sp>
    </p:spTree>
    <p:extLst>
      <p:ext uri="{BB962C8B-B14F-4D97-AF65-F5344CB8AC3E}">
        <p14:creationId xmlns:p14="http://schemas.microsoft.com/office/powerpoint/2010/main" val="272475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Tx/>
              <a:buNone/>
            </a:pPr>
            <a:r>
              <a:rPr lang="nl-NL" altLang="ru-RU" dirty="0"/>
              <a:t>In het verleden was sinterklaas een strenge man die een kind dat stout was geweest voor straf een pak slaag gaf of in een inktpot stopte. </a:t>
            </a:r>
          </a:p>
          <a:p>
            <a:pPr>
              <a:buFontTx/>
              <a:buNone/>
            </a:pPr>
            <a:r>
              <a:rPr lang="nl-NL" altLang="ru-RU" dirty="0"/>
              <a:t>Tegenwoordig staan stoute dingen alleen in het grote boek en moet een kind de goedheiligman beloven niet in herhaling te vallen. </a:t>
            </a:r>
          </a:p>
          <a:p>
            <a:pPr>
              <a:buFontTx/>
              <a:buNone/>
            </a:pPr>
            <a:r>
              <a:rPr lang="nl-NL" altLang="ru-RU" dirty="0"/>
              <a:t>Bij sinterklaas komen blijft echter spannend, want misschien moet je in de zak mee naar Spanje als je stout bent geweest</a:t>
            </a:r>
          </a:p>
          <a:p>
            <a:endParaRPr lang="nl-NL" dirty="0"/>
          </a:p>
        </p:txBody>
      </p:sp>
      <p:sp>
        <p:nvSpPr>
          <p:cNvPr id="4" name="Tijdelijke aanduiding voor dianummer 3"/>
          <p:cNvSpPr>
            <a:spLocks noGrp="1"/>
          </p:cNvSpPr>
          <p:nvPr>
            <p:ph type="sldNum" sz="quarter" idx="5"/>
          </p:nvPr>
        </p:nvSpPr>
        <p:spPr/>
        <p:txBody>
          <a:bodyPr/>
          <a:lstStyle/>
          <a:p>
            <a:fld id="{DE3AE0D4-9C5D-403D-90B2-035D5FA6C187}" type="slidenum">
              <a:rPr lang="nl-NL" smtClean="0"/>
              <a:t>4</a:t>
            </a:fld>
            <a:endParaRPr lang="nl-NL"/>
          </a:p>
        </p:txBody>
      </p:sp>
    </p:spTree>
    <p:extLst>
      <p:ext uri="{BB962C8B-B14F-4D97-AF65-F5344CB8AC3E}">
        <p14:creationId xmlns:p14="http://schemas.microsoft.com/office/powerpoint/2010/main" val="2467521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ru-RU" dirty="0"/>
              <a:t>Op 19 jarige leeftijd werd Nicolaas priester en later werd hij zelfs bisschop.</a:t>
            </a:r>
          </a:p>
          <a:p>
            <a:pPr eaLnBrk="1" hangingPunct="1"/>
            <a:r>
              <a:rPr lang="nl-NL" altLang="ru-RU" dirty="0"/>
              <a:t>Tijdens zijn leven zou Nicolaas meerdere malen de bevolking hebben beschermd en ook na zijn dood zou hij voor mensen hebben gezorgd. </a:t>
            </a:r>
          </a:p>
          <a:p>
            <a:endParaRPr lang="nl-NL" dirty="0"/>
          </a:p>
          <a:p>
            <a:endParaRPr lang="nl-NL" dirty="0"/>
          </a:p>
          <a:p>
            <a:r>
              <a:rPr lang="nl-NL" dirty="0"/>
              <a:t>Enkele wonderen van Nicolaas van Myra:</a:t>
            </a:r>
          </a:p>
          <a:p>
            <a:pPr marL="171450" indent="-171450" eaLnBrk="1" hangingPunct="1">
              <a:buFont typeface="Arial" panose="020B0604020202020204" pitchFamily="34" charset="0"/>
              <a:buChar char="•"/>
            </a:pPr>
            <a:r>
              <a:rPr lang="nl-NL" altLang="ru-RU" dirty="0"/>
              <a:t>Als baby zou hij op vastendagen niet uit zijn moeders borst willen drinken</a:t>
            </a:r>
          </a:p>
          <a:p>
            <a:pPr marL="171450" indent="-171450" eaLnBrk="1" hangingPunct="1">
              <a:buFont typeface="Arial" panose="020B0604020202020204" pitchFamily="34" charset="0"/>
              <a:buChar char="•"/>
            </a:pPr>
            <a:r>
              <a:rPr lang="nl-NL" altLang="ru-RU" dirty="0"/>
              <a:t>Hij zou drie kleine kinderen, die tijdens verstoppertje verdwaald raakten en gedood zouden zijn, weer tot leven hebben gewekt en teruggebracht naar hun ouders.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ltLang="ru-RU" dirty="0"/>
              <a:t>Hoe hoger de </a:t>
            </a:r>
            <a:r>
              <a:rPr lang="nl-NL" altLang="ru-RU" dirty="0" err="1"/>
              <a:t>bruidschat</a:t>
            </a:r>
            <a:r>
              <a:rPr lang="nl-NL" altLang="ru-RU" dirty="0"/>
              <a:t>, hoe groter de kans dat een vrouw een goede man zou trouwen. Er was echter een gezin met drie dochters, waarvan de vader arm was. Volgens de verhalen is er tot drie keer toe een geldbuidel bij deze man naar binnen gegooid (deze zou in de schoen zijn terecht gekomen) zodat de vrouwen niet als slaaf verkocht hoefden te worden, maar konden trouwen met een goede man. Volgens de verhalen is dit wonder gedaan door Nicolaas. </a:t>
            </a:r>
          </a:p>
          <a:p>
            <a:pPr marL="171450" indent="-171450" eaLnBrk="1" hangingPunct="1">
              <a:buFont typeface="Arial" panose="020B0604020202020204" pitchFamily="34" charset="0"/>
              <a:buChar char="•"/>
            </a:pPr>
            <a:endParaRPr lang="nl-NL" altLang="ru-RU"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DE3AE0D4-9C5D-403D-90B2-035D5FA6C187}" type="slidenum">
              <a:rPr lang="nl-NL" smtClean="0"/>
              <a:t>5</a:t>
            </a:fld>
            <a:endParaRPr lang="nl-NL"/>
          </a:p>
        </p:txBody>
      </p:sp>
    </p:spTree>
    <p:extLst>
      <p:ext uri="{BB962C8B-B14F-4D97-AF65-F5344CB8AC3E}">
        <p14:creationId xmlns:p14="http://schemas.microsoft.com/office/powerpoint/2010/main" val="381440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ru-RU" dirty="0"/>
              <a:t>Nicolaas werd, na zijn dood op 6 december, in 342 begraven in Myra. In 1087 werden zijn relieken overgebracht naar Bari, om ze te beschermen tegen de oprukkende Islam. In Bari werd speciaal voor hem een kerk gebouwd, de Basiliek van Sint-Nicolaas.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ru-RU" dirty="0"/>
              <a:t>Achter de filmcamera zit een filmpje!</a:t>
            </a:r>
          </a:p>
          <a:p>
            <a:endParaRPr lang="nl-NL" dirty="0"/>
          </a:p>
        </p:txBody>
      </p:sp>
      <p:sp>
        <p:nvSpPr>
          <p:cNvPr id="4" name="Tijdelijke aanduiding voor dianummer 3"/>
          <p:cNvSpPr>
            <a:spLocks noGrp="1"/>
          </p:cNvSpPr>
          <p:nvPr>
            <p:ph type="sldNum" sz="quarter" idx="5"/>
          </p:nvPr>
        </p:nvSpPr>
        <p:spPr/>
        <p:txBody>
          <a:bodyPr/>
          <a:lstStyle/>
          <a:p>
            <a:fld id="{DE3AE0D4-9C5D-403D-90B2-035D5FA6C187}" type="slidenum">
              <a:rPr lang="nl-NL" smtClean="0"/>
              <a:t>6</a:t>
            </a:fld>
            <a:endParaRPr lang="nl-NL"/>
          </a:p>
        </p:txBody>
      </p:sp>
    </p:spTree>
    <p:extLst>
      <p:ext uri="{BB962C8B-B14F-4D97-AF65-F5344CB8AC3E}">
        <p14:creationId xmlns:p14="http://schemas.microsoft.com/office/powerpoint/2010/main" val="73684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ru-RU" dirty="0"/>
              <a:t>Sinterklaas komt waarschijnlijk uit Spanje door de onderwijzer Jan Schenkman (1806-1863) Hij heeft ook het liedje ‘Zie ginds komt de stoomboot’ geschreven. Waarschijnlijk komt het van de verhalen dat sinterklaas in Spanje altijd sinaasappels ging halen voor hij naar Nederland ging. </a:t>
            </a:r>
          </a:p>
          <a:p>
            <a:endParaRPr lang="nl-NL" dirty="0"/>
          </a:p>
        </p:txBody>
      </p:sp>
      <p:sp>
        <p:nvSpPr>
          <p:cNvPr id="4" name="Tijdelijke aanduiding voor dianummer 3"/>
          <p:cNvSpPr>
            <a:spLocks noGrp="1"/>
          </p:cNvSpPr>
          <p:nvPr>
            <p:ph type="sldNum" sz="quarter" idx="5"/>
          </p:nvPr>
        </p:nvSpPr>
        <p:spPr/>
        <p:txBody>
          <a:bodyPr/>
          <a:lstStyle/>
          <a:p>
            <a:fld id="{DE3AE0D4-9C5D-403D-90B2-035D5FA6C187}" type="slidenum">
              <a:rPr lang="nl-NL" smtClean="0"/>
              <a:t>7</a:t>
            </a:fld>
            <a:endParaRPr lang="nl-NL"/>
          </a:p>
        </p:txBody>
      </p:sp>
    </p:spTree>
    <p:extLst>
      <p:ext uri="{BB962C8B-B14F-4D97-AF65-F5344CB8AC3E}">
        <p14:creationId xmlns:p14="http://schemas.microsoft.com/office/powerpoint/2010/main" val="164732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buFontTx/>
              <a:buNone/>
            </a:pPr>
            <a:r>
              <a:rPr lang="nl-NL" altLang="ru-RU" dirty="0"/>
              <a:t>Afgeleid van bisschopskleding. </a:t>
            </a:r>
          </a:p>
          <a:p>
            <a:pPr eaLnBrk="1" hangingPunct="1">
              <a:buFontTx/>
              <a:buNone/>
            </a:pPr>
            <a:r>
              <a:rPr lang="nl-NL" altLang="ru-RU" dirty="0"/>
              <a:t>Tabbert (soutane/toga): lang priesterkleed, bij bisschoppen vaak paars.</a:t>
            </a:r>
          </a:p>
          <a:p>
            <a:pPr eaLnBrk="1" hangingPunct="1">
              <a:buFontTx/>
              <a:buNone/>
            </a:pPr>
            <a:r>
              <a:rPr lang="nl-NL" altLang="ru-RU" dirty="0"/>
              <a:t>Albe: gedragen over de </a:t>
            </a:r>
            <a:r>
              <a:rPr lang="nl-NL" altLang="ru-RU" dirty="0" err="1"/>
              <a:t>tabbert</a:t>
            </a:r>
            <a:r>
              <a:rPr lang="nl-NL" altLang="ru-RU" dirty="0"/>
              <a:t>. Met kant afgezet. </a:t>
            </a:r>
          </a:p>
          <a:p>
            <a:pPr eaLnBrk="1" hangingPunct="1">
              <a:buFontTx/>
              <a:buNone/>
            </a:pPr>
            <a:r>
              <a:rPr lang="nl-NL" altLang="ru-RU" dirty="0"/>
              <a:t>Rode stola: over de albe heen gedragen, op zijn plek gehouden met cingel (koord met kwastjes aan het einde)</a:t>
            </a:r>
          </a:p>
          <a:p>
            <a:pPr eaLnBrk="1" hangingPunct="1">
              <a:buFontTx/>
              <a:buNone/>
            </a:pPr>
            <a:r>
              <a:rPr lang="nl-NL" altLang="ru-RU" dirty="0"/>
              <a:t>Hier allemaal overheen: rode koormantel. </a:t>
            </a:r>
          </a:p>
          <a:p>
            <a:pPr>
              <a:buFontTx/>
              <a:buNone/>
            </a:pPr>
            <a:r>
              <a:rPr lang="nl-NL" altLang="ru-RU" dirty="0"/>
              <a:t>Op zijn hoofd draagt Sinterklaas een rode mijter. Deze lijkt een beetje op een bisschopsmijter</a:t>
            </a:r>
          </a:p>
          <a:p>
            <a:pPr>
              <a:buFontTx/>
              <a:buNone/>
            </a:pPr>
            <a:r>
              <a:rPr lang="nl-NL" altLang="ru-RU" dirty="0"/>
              <a:t>De kromstaf is van oorsprong een waardigheidsteken van een bisschop</a:t>
            </a:r>
          </a:p>
          <a:p>
            <a:pPr eaLnBrk="1" hangingPunct="1">
              <a:buFontTx/>
              <a:buNone/>
            </a:pPr>
            <a:endParaRPr lang="nl-NL" altLang="ru-RU" dirty="0"/>
          </a:p>
          <a:p>
            <a:endParaRPr lang="nl-NL" dirty="0"/>
          </a:p>
        </p:txBody>
      </p:sp>
      <p:sp>
        <p:nvSpPr>
          <p:cNvPr id="4" name="Tijdelijke aanduiding voor dianummer 3"/>
          <p:cNvSpPr>
            <a:spLocks noGrp="1"/>
          </p:cNvSpPr>
          <p:nvPr>
            <p:ph type="sldNum" sz="quarter" idx="5"/>
          </p:nvPr>
        </p:nvSpPr>
        <p:spPr/>
        <p:txBody>
          <a:bodyPr/>
          <a:lstStyle/>
          <a:p>
            <a:fld id="{DE3AE0D4-9C5D-403D-90B2-035D5FA6C187}" type="slidenum">
              <a:rPr lang="nl-NL" smtClean="0"/>
              <a:t>8</a:t>
            </a:fld>
            <a:endParaRPr lang="nl-NL"/>
          </a:p>
        </p:txBody>
      </p:sp>
    </p:spTree>
    <p:extLst>
      <p:ext uri="{BB962C8B-B14F-4D97-AF65-F5344CB8AC3E}">
        <p14:creationId xmlns:p14="http://schemas.microsoft.com/office/powerpoint/2010/main" val="3258674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buFontTx/>
              <a:buNone/>
            </a:pPr>
            <a:r>
              <a:rPr lang="nl-NL" altLang="ru-RU" dirty="0"/>
              <a:t>Oorspronkelijk had sinterklaas maar één helper. </a:t>
            </a:r>
          </a:p>
          <a:p>
            <a:pPr eaLnBrk="1" hangingPunct="1">
              <a:buFontTx/>
              <a:buNone/>
            </a:pPr>
            <a:r>
              <a:rPr lang="nl-NL" altLang="ru-RU" dirty="0"/>
              <a:t>Vermoedelijk deed Zwarte Piet aan het begin van de 19</a:t>
            </a:r>
            <a:r>
              <a:rPr lang="nl-NL" altLang="ru-RU" baseline="30000" dirty="0"/>
              <a:t>e</a:t>
            </a:r>
            <a:r>
              <a:rPr lang="nl-NL" altLang="ru-RU" dirty="0"/>
              <a:t> eeuw zijn intrede. Voor die tijd kwam sinterklaas alleen. </a:t>
            </a:r>
          </a:p>
          <a:p>
            <a:pPr eaLnBrk="1" hangingPunct="1">
              <a:buFontTx/>
              <a:buNone/>
            </a:pPr>
            <a:r>
              <a:rPr lang="nl-NL" altLang="ru-RU" dirty="0"/>
              <a:t>Zwarte Piet is gebaseerd op Moren. Dit kwam waarschijnlijk ook door de 	slavernij.</a:t>
            </a:r>
          </a:p>
          <a:p>
            <a:pPr eaLnBrk="1" hangingPunct="1">
              <a:buFontTx/>
              <a:buNone/>
            </a:pPr>
            <a:r>
              <a:rPr lang="nl-NL" altLang="ru-RU" dirty="0"/>
              <a:t> Tegenwoordig is er veel kritiek op Piet door de huidskleur. Er zijn daarom roetveegpieten gekomen. </a:t>
            </a:r>
          </a:p>
          <a:p>
            <a:pPr eaLnBrk="1" hangingPunct="1">
              <a:buFontTx/>
              <a:buNone/>
            </a:pPr>
            <a:endParaRPr lang="nl-NL" altLang="ru-RU" dirty="0"/>
          </a:p>
          <a:p>
            <a:pPr>
              <a:buFontTx/>
              <a:buNone/>
            </a:pPr>
            <a:r>
              <a:rPr lang="nl-NL" altLang="ru-RU" sz="2000" dirty="0"/>
              <a:t>De kleding van Piet is een soort pagepakje uit de 16e-17e eeuw. Aan Koninklijke hoven hadden de dienaren meestal zulke kledij aan. </a:t>
            </a:r>
          </a:p>
          <a:p>
            <a:pPr>
              <a:buFontTx/>
              <a:buNone/>
            </a:pPr>
            <a:r>
              <a:rPr lang="nl-NL" altLang="ru-RU" sz="1200" dirty="0"/>
              <a:t>Baret: Bovenop de baret een of meerdere veren, eventueel vastgezet met een baretspeld. </a:t>
            </a:r>
            <a:br>
              <a:rPr lang="nl-NL" altLang="ru-RU" sz="1200" dirty="0"/>
            </a:br>
            <a:r>
              <a:rPr lang="nl-NL" altLang="ru-RU" sz="1200" dirty="0"/>
              <a:t>Jas: Vaak van fluweel, afgezet met goud galon.</a:t>
            </a:r>
          </a:p>
          <a:p>
            <a:pPr>
              <a:buFontTx/>
              <a:buNone/>
            </a:pPr>
            <a:r>
              <a:rPr lang="nl-NL" altLang="ru-RU" sz="1200" dirty="0"/>
              <a:t>Broek: Hoewel dit tegenwoordig een tot over de knie reikende, wijde broek is, was dit voorheen vaker een pofbroek die boven de knieën ophield. Gemaakt van fluweel.</a:t>
            </a:r>
          </a:p>
          <a:p>
            <a:pPr>
              <a:buFontTx/>
              <a:buNone/>
            </a:pPr>
            <a:r>
              <a:rPr lang="nl-NL" altLang="ru-RU" sz="1200" dirty="0"/>
              <a:t>Handschoenen: Piet draagt (lange, zwarte) handschoenen, omdat het in Nederland vaak kouder is dan in Spanje.</a:t>
            </a:r>
          </a:p>
          <a:p>
            <a:pPr>
              <a:buFontTx/>
              <a:buNone/>
            </a:pPr>
            <a:r>
              <a:rPr lang="nl-NL" altLang="ru-RU" sz="1200" dirty="0"/>
              <a:t>Maillot/ Schoenen: Veel Pieten dragen gympen, de oudere en wat hogergeplaatste Pieten dragen voornamelijk zwart leren schoenen met een gesp erop.</a:t>
            </a:r>
          </a:p>
          <a:p>
            <a:pPr>
              <a:buFontTx/>
              <a:buNone/>
            </a:pPr>
            <a:r>
              <a:rPr lang="nl-NL" altLang="ru-RU" sz="1200" dirty="0"/>
              <a:t>Kraag/Manchetten of mouwtjes Witte afzetstukken van de mouwen voor de luxueuze uitstraling. Vaak van katoen, afgezet met kant.</a:t>
            </a:r>
          </a:p>
          <a:p>
            <a:pPr>
              <a:buFontTx/>
              <a:buNone/>
            </a:pPr>
            <a:r>
              <a:rPr lang="nl-NL" altLang="ru-RU" sz="1200" dirty="0"/>
              <a:t>Veer: Een Piet draagt op de baret een of meerdere gekleurde veren, eventueel afgezet met gouden/zilveren dopjes en een baretspeld.</a:t>
            </a:r>
          </a:p>
          <a:p>
            <a:pPr eaLnBrk="1" hangingPunct="1">
              <a:buFontTx/>
              <a:buNone/>
            </a:pPr>
            <a:endParaRPr lang="nl-NL" altLang="ru-RU" dirty="0"/>
          </a:p>
          <a:p>
            <a:endParaRPr lang="nl-NL" dirty="0"/>
          </a:p>
        </p:txBody>
      </p:sp>
      <p:sp>
        <p:nvSpPr>
          <p:cNvPr id="4" name="Tijdelijke aanduiding voor dianummer 3"/>
          <p:cNvSpPr>
            <a:spLocks noGrp="1"/>
          </p:cNvSpPr>
          <p:nvPr>
            <p:ph type="sldNum" sz="quarter" idx="5"/>
          </p:nvPr>
        </p:nvSpPr>
        <p:spPr/>
        <p:txBody>
          <a:bodyPr/>
          <a:lstStyle/>
          <a:p>
            <a:fld id="{DE3AE0D4-9C5D-403D-90B2-035D5FA6C187}" type="slidenum">
              <a:rPr lang="nl-NL" smtClean="0"/>
              <a:t>9</a:t>
            </a:fld>
            <a:endParaRPr lang="nl-NL"/>
          </a:p>
        </p:txBody>
      </p:sp>
    </p:spTree>
    <p:extLst>
      <p:ext uri="{BB962C8B-B14F-4D97-AF65-F5344CB8AC3E}">
        <p14:creationId xmlns:p14="http://schemas.microsoft.com/office/powerpoint/2010/main" val="241299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ru-RU" sz="1200" dirty="0"/>
              <a:t>In 1427 werden in de Sint Nicolaaskerk in Utrecht werden schoenen gezet op 5 december. Rijke Utrechtenaren deden geld in de schoenen. De opbrengst werd op 6 december (de sterfdag van de heilige Nicolaas) verdeeld onder de armen</a:t>
            </a:r>
          </a:p>
          <a:p>
            <a:endParaRPr lang="nl-NL" dirty="0"/>
          </a:p>
        </p:txBody>
      </p:sp>
      <p:sp>
        <p:nvSpPr>
          <p:cNvPr id="4" name="Tijdelijke aanduiding voor dianummer 3"/>
          <p:cNvSpPr>
            <a:spLocks noGrp="1"/>
          </p:cNvSpPr>
          <p:nvPr>
            <p:ph type="sldNum" sz="quarter" idx="5"/>
          </p:nvPr>
        </p:nvSpPr>
        <p:spPr/>
        <p:txBody>
          <a:bodyPr/>
          <a:lstStyle/>
          <a:p>
            <a:fld id="{DE3AE0D4-9C5D-403D-90B2-035D5FA6C187}" type="slidenum">
              <a:rPr lang="nl-NL" smtClean="0"/>
              <a:t>10</a:t>
            </a:fld>
            <a:endParaRPr lang="nl-NL"/>
          </a:p>
        </p:txBody>
      </p:sp>
    </p:spTree>
    <p:extLst>
      <p:ext uri="{BB962C8B-B14F-4D97-AF65-F5344CB8AC3E}">
        <p14:creationId xmlns:p14="http://schemas.microsoft.com/office/powerpoint/2010/main" val="18383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482E0A22-3D43-4F41-9239-85C48D3639E7}" type="slidenum">
              <a:rPr lang="nl-NL" altLang="ru-RU"/>
              <a:pPr/>
              <a:t>‹nr.›</a:t>
            </a:fld>
            <a:endParaRPr lang="nl-NL" altLang="ru-RU"/>
          </a:p>
        </p:txBody>
      </p:sp>
    </p:spTree>
    <p:extLst>
      <p:ext uri="{BB962C8B-B14F-4D97-AF65-F5344CB8AC3E}">
        <p14:creationId xmlns:p14="http://schemas.microsoft.com/office/powerpoint/2010/main" val="298529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F86AA12A-03E8-4F9A-9E1C-88DDCB46E713}" type="slidenum">
              <a:rPr lang="nl-NL" altLang="ru-RU"/>
              <a:pPr/>
              <a:t>‹nr.›</a:t>
            </a:fld>
            <a:endParaRPr lang="nl-NL" altLang="ru-RU"/>
          </a:p>
        </p:txBody>
      </p:sp>
    </p:spTree>
    <p:extLst>
      <p:ext uri="{BB962C8B-B14F-4D97-AF65-F5344CB8AC3E}">
        <p14:creationId xmlns:p14="http://schemas.microsoft.com/office/powerpoint/2010/main" val="130282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79D3F186-5AB2-420D-86A8-17DD90C98785}" type="slidenum">
              <a:rPr lang="nl-NL" altLang="ru-RU"/>
              <a:pPr/>
              <a:t>‹nr.›</a:t>
            </a:fld>
            <a:endParaRPr lang="nl-NL" altLang="ru-RU"/>
          </a:p>
        </p:txBody>
      </p:sp>
    </p:spTree>
    <p:extLst>
      <p:ext uri="{BB962C8B-B14F-4D97-AF65-F5344CB8AC3E}">
        <p14:creationId xmlns:p14="http://schemas.microsoft.com/office/powerpoint/2010/main" val="229104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F2E2CFC6-7686-4DD2-B619-80867B4D2407}" type="slidenum">
              <a:rPr lang="nl-NL" altLang="ru-RU"/>
              <a:pPr/>
              <a:t>‹nr.›</a:t>
            </a:fld>
            <a:endParaRPr lang="nl-NL" altLang="ru-RU"/>
          </a:p>
        </p:txBody>
      </p:sp>
    </p:spTree>
    <p:extLst>
      <p:ext uri="{BB962C8B-B14F-4D97-AF65-F5344CB8AC3E}">
        <p14:creationId xmlns:p14="http://schemas.microsoft.com/office/powerpoint/2010/main" val="3883054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fld id="{8985D7C5-546B-4A63-9949-7CB3F1EB2B6D}" type="slidenum">
              <a:rPr lang="nl-NL" altLang="ru-RU"/>
              <a:pPr/>
              <a:t>‹nr.›</a:t>
            </a:fld>
            <a:endParaRPr lang="nl-NL" altLang="ru-RU"/>
          </a:p>
        </p:txBody>
      </p:sp>
    </p:spTree>
    <p:extLst>
      <p:ext uri="{BB962C8B-B14F-4D97-AF65-F5344CB8AC3E}">
        <p14:creationId xmlns:p14="http://schemas.microsoft.com/office/powerpoint/2010/main" val="404146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E8AC1929-C35C-4EEE-A67E-71ED0F19B3A1}" type="slidenum">
              <a:rPr lang="nl-NL" altLang="ru-RU"/>
              <a:pPr/>
              <a:t>‹nr.›</a:t>
            </a:fld>
            <a:endParaRPr lang="nl-NL" altLang="ru-RU"/>
          </a:p>
        </p:txBody>
      </p:sp>
    </p:spTree>
    <p:extLst>
      <p:ext uri="{BB962C8B-B14F-4D97-AF65-F5344CB8AC3E}">
        <p14:creationId xmlns:p14="http://schemas.microsoft.com/office/powerpoint/2010/main" val="199879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fld id="{5E82322A-8141-4CE5-94F1-D0051192C7E9}" type="slidenum">
              <a:rPr lang="nl-NL" altLang="ru-RU"/>
              <a:pPr/>
              <a:t>‹nr.›</a:t>
            </a:fld>
            <a:endParaRPr lang="nl-NL" altLang="ru-RU"/>
          </a:p>
        </p:txBody>
      </p:sp>
    </p:spTree>
    <p:extLst>
      <p:ext uri="{BB962C8B-B14F-4D97-AF65-F5344CB8AC3E}">
        <p14:creationId xmlns:p14="http://schemas.microsoft.com/office/powerpoint/2010/main" val="582381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fld id="{62D5E23F-9A20-4844-9103-2E6878DCFD09}" type="slidenum">
              <a:rPr lang="nl-NL" altLang="ru-RU"/>
              <a:pPr/>
              <a:t>‹nr.›</a:t>
            </a:fld>
            <a:endParaRPr lang="nl-NL" altLang="ru-RU"/>
          </a:p>
        </p:txBody>
      </p:sp>
    </p:spTree>
    <p:extLst>
      <p:ext uri="{BB962C8B-B14F-4D97-AF65-F5344CB8AC3E}">
        <p14:creationId xmlns:p14="http://schemas.microsoft.com/office/powerpoint/2010/main" val="81642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fld id="{A4CA9960-5ADA-4384-AE70-59500004B0F9}" type="slidenum">
              <a:rPr lang="nl-NL" altLang="ru-RU"/>
              <a:pPr/>
              <a:t>‹nr.›</a:t>
            </a:fld>
            <a:endParaRPr lang="nl-NL" altLang="ru-RU"/>
          </a:p>
        </p:txBody>
      </p:sp>
    </p:spTree>
    <p:extLst>
      <p:ext uri="{BB962C8B-B14F-4D97-AF65-F5344CB8AC3E}">
        <p14:creationId xmlns:p14="http://schemas.microsoft.com/office/powerpoint/2010/main" val="188247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A05BF621-1554-4D4E-AF8D-7B69217D248E}" type="slidenum">
              <a:rPr lang="nl-NL" altLang="ru-RU"/>
              <a:pPr/>
              <a:t>‹nr.›</a:t>
            </a:fld>
            <a:endParaRPr lang="nl-NL" altLang="ru-RU"/>
          </a:p>
        </p:txBody>
      </p:sp>
    </p:spTree>
    <p:extLst>
      <p:ext uri="{BB962C8B-B14F-4D97-AF65-F5344CB8AC3E}">
        <p14:creationId xmlns:p14="http://schemas.microsoft.com/office/powerpoint/2010/main" val="182972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fld id="{9C578ED3-6FBC-40EC-84B6-1CEC20FA33F6}" type="slidenum">
              <a:rPr lang="nl-NL" altLang="ru-RU"/>
              <a:pPr/>
              <a:t>‹nr.›</a:t>
            </a:fld>
            <a:endParaRPr lang="nl-NL" altLang="ru-RU"/>
          </a:p>
        </p:txBody>
      </p:sp>
    </p:spTree>
    <p:extLst>
      <p:ext uri="{BB962C8B-B14F-4D97-AF65-F5344CB8AC3E}">
        <p14:creationId xmlns:p14="http://schemas.microsoft.com/office/powerpoint/2010/main" val="3638640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ru-RU"/>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ru-RU"/>
              <a:t>Klik om de opmaakprofielen van de modeltekst te bewerken</a:t>
            </a:r>
          </a:p>
          <a:p>
            <a:pPr lvl="1"/>
            <a:r>
              <a:rPr lang="nl-NL" altLang="ru-RU"/>
              <a:t>Tweede niveau</a:t>
            </a:r>
          </a:p>
          <a:p>
            <a:pPr lvl="2"/>
            <a:r>
              <a:rPr lang="nl-NL" altLang="ru-RU"/>
              <a:t>Derde niveau</a:t>
            </a:r>
          </a:p>
          <a:p>
            <a:pPr lvl="3"/>
            <a:r>
              <a:rPr lang="nl-NL" altLang="ru-RU"/>
              <a:t>Vierde niveau</a:t>
            </a:r>
          </a:p>
          <a:p>
            <a:pPr lvl="4"/>
            <a:r>
              <a:rPr lang="nl-NL" altLang="ru-RU"/>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59D467B-9B54-48EC-B2DE-D4726AE03674}" type="slidenum">
              <a:rPr lang="nl-NL" altLang="ru-RU"/>
              <a:pPr/>
              <a:t>‹nr.›</a:t>
            </a:fld>
            <a:endParaRPr lang="nl-NL"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chooltv.nl/video/het-sint-nicolaasfeest-van-jan-steen-wie-zoet-is-krijgt-lekkers-wie-stout-is-de-roe/#q=sinterklaa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schooltv.nl/link/sinterklaas/#q=sinterklaa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chooltv.nl/video/sint-nicolaasviering-het-feest-van-sint-nicolaas-in-italie/#q=sint%20nicolaa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nicholascenter.org/media/images/b/bari-bldg-lg.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schooltv.nl/beeldbank/clippopup/20030623_sintnicolaas01"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img_5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5538"/>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755650" y="2420938"/>
            <a:ext cx="7772400" cy="1470025"/>
          </a:xfrm>
          <a:solidFill>
            <a:srgbClr val="FF0000"/>
          </a:solidFill>
          <a:ln w="50800">
            <a:solidFill>
              <a:srgbClr val="FFFF00"/>
            </a:solidFill>
            <a:miter lim="800000"/>
            <a:headEnd/>
            <a:tailEnd/>
          </a:ln>
        </p:spPr>
        <p:txBody>
          <a:bodyPr/>
          <a:lstStyle/>
          <a:p>
            <a:pPr eaLnBrk="1" hangingPunct="1"/>
            <a:r>
              <a:rPr lang="nl-NL" altLang="ru-RU">
                <a:solidFill>
                  <a:srgbClr val="FFFF00"/>
                </a:solidFill>
              </a:rPr>
              <a:t>Sinterklaas</a:t>
            </a:r>
          </a:p>
        </p:txBody>
      </p:sp>
      <p:pic>
        <p:nvPicPr>
          <p:cNvPr id="2052" name="Picture 5" descr="sinterklaas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FF0000"/>
          </a:solidFill>
          <a:ln w="50800">
            <a:solidFill>
              <a:srgbClr val="FFFF00"/>
            </a:solidFill>
            <a:miter lim="800000"/>
            <a:headEnd/>
            <a:tailEnd/>
          </a:ln>
        </p:spPr>
        <p:txBody>
          <a:bodyPr/>
          <a:lstStyle/>
          <a:p>
            <a:pPr eaLnBrk="1" hangingPunct="1"/>
            <a:r>
              <a:rPr lang="nl-NL" altLang="ru-RU">
                <a:solidFill>
                  <a:srgbClr val="FFFF00"/>
                </a:solidFill>
              </a:rPr>
              <a:t>Tradities: schoen zetten</a:t>
            </a:r>
          </a:p>
        </p:txBody>
      </p:sp>
      <p:sp>
        <p:nvSpPr>
          <p:cNvPr id="16387" name="Rectangle 3"/>
          <p:cNvSpPr>
            <a:spLocks noGrp="1" noChangeArrowheads="1"/>
          </p:cNvSpPr>
          <p:nvPr>
            <p:ph type="body" idx="1"/>
          </p:nvPr>
        </p:nvSpPr>
        <p:spPr>
          <a:xfrm>
            <a:off x="457200" y="1600200"/>
            <a:ext cx="8291513" cy="1036638"/>
          </a:xfrm>
        </p:spPr>
        <p:txBody>
          <a:bodyPr/>
          <a:lstStyle/>
          <a:p>
            <a:pPr eaLnBrk="1" hangingPunct="1">
              <a:buFontTx/>
              <a:buNone/>
            </a:pPr>
            <a:r>
              <a:rPr lang="nl-NL" altLang="ru-RU"/>
              <a:t>In Nederland doen we dat vanaf de 15</a:t>
            </a:r>
            <a:r>
              <a:rPr lang="nl-NL" altLang="ru-RU" baseline="30000"/>
              <a:t>e</a:t>
            </a:r>
            <a:r>
              <a:rPr lang="nl-NL" altLang="ru-RU"/>
              <a:t> eeuw. </a:t>
            </a:r>
          </a:p>
        </p:txBody>
      </p:sp>
      <p:pic>
        <p:nvPicPr>
          <p:cNvPr id="16388" name="Picture 5" descr="Schoen%2Bzetten%2B2010%2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819400"/>
            <a:ext cx="5724053" cy="381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solidFill>
            <a:srgbClr val="FF0000"/>
          </a:solidFill>
          <a:ln w="57150">
            <a:solidFill>
              <a:srgbClr val="FFFF00"/>
            </a:solidFill>
            <a:miter lim="800000"/>
            <a:headEnd/>
            <a:tailEnd/>
          </a:ln>
        </p:spPr>
        <p:txBody>
          <a:bodyPr/>
          <a:lstStyle/>
          <a:p>
            <a:r>
              <a:rPr lang="nl-NL" altLang="ru-RU">
                <a:solidFill>
                  <a:srgbClr val="FFFF00"/>
                </a:solidFill>
              </a:rPr>
              <a:t>Schilderij van Jan Steen</a:t>
            </a:r>
          </a:p>
        </p:txBody>
      </p:sp>
      <p:pic>
        <p:nvPicPr>
          <p:cNvPr id="17411" name="Picture 2" descr="http://www.rijksmuseum.nl/images/aria/sk/z/sk-a-385.z?leftcoulis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33500"/>
            <a:ext cx="47244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A9E14-ECF1-4B36-A637-D834796A2E2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46D05F6-B48B-4F40-9799-D40380E11BBB}"/>
              </a:ext>
            </a:extLst>
          </p:cNvPr>
          <p:cNvSpPr>
            <a:spLocks noGrp="1"/>
          </p:cNvSpPr>
          <p:nvPr>
            <p:ph idx="1"/>
          </p:nvPr>
        </p:nvSpPr>
        <p:spPr/>
        <p:txBody>
          <a:bodyPr/>
          <a:lstStyle/>
          <a:p>
            <a:endParaRPr lang="nl-NL"/>
          </a:p>
        </p:txBody>
      </p:sp>
      <p:pic>
        <p:nvPicPr>
          <p:cNvPr id="4" name="Afbeelding 3">
            <a:hlinkClick r:id="rId2"/>
            <a:extLst>
              <a:ext uri="{FF2B5EF4-FFF2-40B4-BE49-F238E27FC236}">
                <a16:creationId xmlns:a16="http://schemas.microsoft.com/office/drawing/2014/main" id="{8F7BA308-EA5A-452E-AD3B-EBC9740B8AF9}"/>
              </a:ext>
            </a:extLst>
          </p:cNvPr>
          <p:cNvPicPr>
            <a:picLocks noChangeAspect="1"/>
          </p:cNvPicPr>
          <p:nvPr/>
        </p:nvPicPr>
        <p:blipFill rotWithShape="1">
          <a:blip r:embed="rId3"/>
          <a:srcRect l="14563" t="23387" r="33463" b="14427"/>
          <a:stretch/>
        </p:blipFill>
        <p:spPr>
          <a:xfrm>
            <a:off x="318356" y="731837"/>
            <a:ext cx="8507288" cy="5722723"/>
          </a:xfrm>
          <a:prstGeom prst="rect">
            <a:avLst/>
          </a:prstGeom>
        </p:spPr>
      </p:pic>
    </p:spTree>
    <p:extLst>
      <p:ext uri="{BB962C8B-B14F-4D97-AF65-F5344CB8AC3E}">
        <p14:creationId xmlns:p14="http://schemas.microsoft.com/office/powerpoint/2010/main" val="127370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FF0000"/>
          </a:solidFill>
          <a:ln w="50800">
            <a:solidFill>
              <a:srgbClr val="FFFF00"/>
            </a:solidFill>
            <a:miter lim="800000"/>
            <a:headEnd/>
            <a:tailEnd/>
          </a:ln>
        </p:spPr>
        <p:txBody>
          <a:bodyPr/>
          <a:lstStyle/>
          <a:p>
            <a:pPr eaLnBrk="1" hangingPunct="1"/>
            <a:r>
              <a:rPr lang="nl-NL" altLang="ru-RU">
                <a:solidFill>
                  <a:srgbClr val="FFFF00"/>
                </a:solidFill>
              </a:rPr>
              <a:t>Tradities: pakjesavond</a:t>
            </a:r>
          </a:p>
        </p:txBody>
      </p:sp>
      <p:pic>
        <p:nvPicPr>
          <p:cNvPr id="18436" name="Picture 1" descr="Z:\Fotos\2010\2010-12-04 Sinterklaas\IMG_21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657206"/>
            <a:ext cx="3654549" cy="520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rgbClr val="FF0000"/>
          </a:solidFill>
          <a:ln w="50800">
            <a:solidFill>
              <a:srgbClr val="FFFF00"/>
            </a:solidFill>
            <a:miter lim="800000"/>
            <a:headEnd/>
            <a:tailEnd/>
          </a:ln>
        </p:spPr>
        <p:txBody>
          <a:bodyPr/>
          <a:lstStyle/>
          <a:p>
            <a:pPr eaLnBrk="1" hangingPunct="1"/>
            <a:r>
              <a:rPr lang="nl-NL" altLang="ru-RU">
                <a:solidFill>
                  <a:srgbClr val="FFFF00"/>
                </a:solidFill>
              </a:rPr>
              <a:t>Tradities: surprises</a:t>
            </a:r>
          </a:p>
        </p:txBody>
      </p:sp>
      <p:pic>
        <p:nvPicPr>
          <p:cNvPr id="19460" name="Picture 11" descr="sinterklaas_surprises414x2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149" y="1945295"/>
            <a:ext cx="7111702" cy="463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solidFill>
            <a:srgbClr val="FF0000"/>
          </a:solidFill>
          <a:ln w="50800">
            <a:solidFill>
              <a:srgbClr val="FFFF00"/>
            </a:solidFill>
            <a:miter lim="800000"/>
            <a:headEnd/>
            <a:tailEnd/>
          </a:ln>
        </p:spPr>
        <p:txBody>
          <a:bodyPr/>
          <a:lstStyle/>
          <a:p>
            <a:pPr eaLnBrk="1" hangingPunct="1"/>
            <a:r>
              <a:rPr lang="nl-NL" altLang="ru-RU">
                <a:solidFill>
                  <a:srgbClr val="FFFF00"/>
                </a:solidFill>
              </a:rPr>
              <a:t>Tradities: overige</a:t>
            </a:r>
          </a:p>
        </p:txBody>
      </p:sp>
      <p:pic>
        <p:nvPicPr>
          <p:cNvPr id="2" name="Afbeelding 1">
            <a:extLst>
              <a:ext uri="{FF2B5EF4-FFF2-40B4-BE49-F238E27FC236}">
                <a16:creationId xmlns:a16="http://schemas.microsoft.com/office/drawing/2014/main" id="{72389195-29EA-4FE2-8AE5-F51FA0D76E81}"/>
              </a:ext>
            </a:extLst>
          </p:cNvPr>
          <p:cNvPicPr>
            <a:picLocks noChangeAspect="1"/>
          </p:cNvPicPr>
          <p:nvPr/>
        </p:nvPicPr>
        <p:blipFill>
          <a:blip r:embed="rId3"/>
          <a:stretch>
            <a:fillRect/>
          </a:stretch>
        </p:blipFill>
        <p:spPr>
          <a:xfrm>
            <a:off x="2681213" y="1972394"/>
            <a:ext cx="3781574" cy="378157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http://www.sintforum.nl/wiki/images/thumb/2/2b/Pakjesboot_12.jpg/575px-Pakjesboot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2996952"/>
            <a:ext cx="4572000" cy="342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el 1"/>
          <p:cNvSpPr>
            <a:spLocks noGrp="1"/>
          </p:cNvSpPr>
          <p:nvPr>
            <p:ph type="title"/>
          </p:nvPr>
        </p:nvSpPr>
        <p:spPr>
          <a:xfrm>
            <a:off x="468313" y="188913"/>
            <a:ext cx="8229600" cy="1143000"/>
          </a:xfrm>
          <a:solidFill>
            <a:srgbClr val="FF0000"/>
          </a:solidFill>
          <a:ln w="57150">
            <a:solidFill>
              <a:srgbClr val="FFFF00"/>
            </a:solidFill>
            <a:miter lim="800000"/>
            <a:headEnd/>
            <a:tailEnd/>
          </a:ln>
        </p:spPr>
        <p:txBody>
          <a:bodyPr/>
          <a:lstStyle/>
          <a:p>
            <a:r>
              <a:rPr lang="nl-NL" altLang="ru-RU">
                <a:solidFill>
                  <a:srgbClr val="FFFF00"/>
                </a:solidFill>
              </a:rPr>
              <a:t>Huidige feest</a:t>
            </a:r>
          </a:p>
        </p:txBody>
      </p:sp>
      <p:sp>
        <p:nvSpPr>
          <p:cNvPr id="21508" name="Tijdelijke aanduiding voor inhoud 2"/>
          <p:cNvSpPr>
            <a:spLocks noGrp="1"/>
          </p:cNvSpPr>
          <p:nvPr>
            <p:ph idx="1"/>
          </p:nvPr>
        </p:nvSpPr>
        <p:spPr>
          <a:xfrm>
            <a:off x="468313" y="1341438"/>
            <a:ext cx="8229600" cy="4525962"/>
          </a:xfrm>
        </p:spPr>
        <p:txBody>
          <a:bodyPr/>
          <a:lstStyle/>
          <a:p>
            <a:pPr>
              <a:buFontTx/>
              <a:buNone/>
            </a:pPr>
            <a:r>
              <a:rPr lang="nl-NL" altLang="ru-RU" dirty="0"/>
              <a:t>De intocht van Sinterklaas en zijn pieten is het startsein. Vanaf dat moment mogen kinderen hun schoen zetten.</a:t>
            </a:r>
          </a:p>
        </p:txBody>
      </p:sp>
      <p:pic>
        <p:nvPicPr>
          <p:cNvPr id="21509" name="Picture 2" descr="http://www.weesp.nl/plaat.php?fileid=13509&amp;f=74962f682449c91ff5f295a9f5bc54c4bc01faca75f7a3d3fe36041a05f63bb887d49dc4f7f093ff52183daec8a8e4f444f83a304457e685e0334d7e901472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5" y="3410143"/>
            <a:ext cx="4355976" cy="344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solidFill>
            <a:srgbClr val="FF0000"/>
          </a:solidFill>
          <a:ln w="50800">
            <a:solidFill>
              <a:srgbClr val="FFFF00"/>
            </a:solidFill>
            <a:miter lim="800000"/>
            <a:headEnd/>
            <a:tailEnd/>
          </a:ln>
        </p:spPr>
        <p:txBody>
          <a:bodyPr/>
          <a:lstStyle/>
          <a:p>
            <a:pPr eaLnBrk="1" hangingPunct="1"/>
            <a:r>
              <a:rPr lang="nl-NL" altLang="ru-RU">
                <a:solidFill>
                  <a:srgbClr val="FFFF00"/>
                </a:solidFill>
              </a:rPr>
              <a:t>Leuke wetenswaardigheden</a:t>
            </a:r>
          </a:p>
        </p:txBody>
      </p:sp>
      <p:sp>
        <p:nvSpPr>
          <p:cNvPr id="22531" name="Rectangle 3"/>
          <p:cNvSpPr>
            <a:spLocks noGrp="1" noChangeArrowheads="1"/>
          </p:cNvSpPr>
          <p:nvPr>
            <p:ph type="body" idx="1"/>
          </p:nvPr>
        </p:nvSpPr>
        <p:spPr>
          <a:xfrm>
            <a:off x="457200" y="1600200"/>
            <a:ext cx="8229600" cy="4997450"/>
          </a:xfrm>
        </p:spPr>
        <p:txBody>
          <a:bodyPr/>
          <a:lstStyle/>
          <a:p>
            <a:pPr eaLnBrk="1" hangingPunct="1"/>
            <a:r>
              <a:rPr lang="nl-NL" altLang="ru-RU" sz="2400" dirty="0"/>
              <a:t>Pas in de jaren 90 van de 20</a:t>
            </a:r>
            <a:r>
              <a:rPr lang="nl-NL" altLang="ru-RU" sz="2400" baseline="30000" dirty="0"/>
              <a:t>e</a:t>
            </a:r>
            <a:r>
              <a:rPr lang="nl-NL" altLang="ru-RU" sz="2400" dirty="0"/>
              <a:t> eeuw heeft het paard de naam ‘Amerigo’ gekregen. Voor die tijd werden de namen ‘</a:t>
            </a:r>
            <a:r>
              <a:rPr lang="nl-NL" altLang="ru-RU" sz="2400" dirty="0" err="1"/>
              <a:t>Majesteuzo</a:t>
            </a:r>
            <a:r>
              <a:rPr lang="nl-NL" altLang="ru-RU" sz="2400" dirty="0"/>
              <a:t>’ en ‘Bianca’ gebruikt. </a:t>
            </a:r>
          </a:p>
          <a:p>
            <a:pPr eaLnBrk="1" hangingPunct="1"/>
            <a:r>
              <a:rPr lang="nl-NL" altLang="ru-RU" sz="2400" dirty="0"/>
              <a:t>In Vlaanderen heet het paard: ‘Slecht Weer Vandaag’</a:t>
            </a:r>
          </a:p>
          <a:p>
            <a:pPr eaLnBrk="1" hangingPunct="1"/>
            <a:r>
              <a:rPr lang="nl-NL" altLang="ru-RU" sz="2400" dirty="0"/>
              <a:t>In sommige plaatsen (o.a. Scheveningen en Hoek van Holland) wordt vanaf het begin van de 21</a:t>
            </a:r>
            <a:r>
              <a:rPr lang="nl-NL" altLang="ru-RU" sz="2400" baseline="30000" dirty="0"/>
              <a:t>e</a:t>
            </a:r>
            <a:r>
              <a:rPr lang="nl-NL" altLang="ru-RU" sz="2400" dirty="0"/>
              <a:t> eeuw ook de uittocht van sinterklaas gehouden op 6 december.</a:t>
            </a:r>
          </a:p>
          <a:p>
            <a:pPr eaLnBrk="1" hangingPunct="1"/>
            <a:r>
              <a:rPr lang="nl-NL" altLang="ru-RU" sz="2400" dirty="0"/>
              <a:t>Tot 2008 was er maar één echte </a:t>
            </a:r>
            <a:r>
              <a:rPr lang="nl-NL" altLang="ru-RU" sz="2400" dirty="0" err="1"/>
              <a:t>televisiesint</a:t>
            </a:r>
            <a:r>
              <a:rPr lang="nl-NL" altLang="ru-RU" sz="2400" dirty="0"/>
              <a:t>. Op een gegeven moment was dit echter niet meer vol te houden en is het een duo baan geworden. </a:t>
            </a:r>
          </a:p>
          <a:p>
            <a:pPr eaLnBrk="1" hangingPunct="1"/>
            <a:r>
              <a:rPr lang="nl-NL" altLang="ru-RU" sz="2400" dirty="0"/>
              <a:t>Tijdens de eerste intocht door Stefan de Walle, in 2011 stond de mijter achterstevoren.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B9654-218B-4E67-9E03-02E0B317C2C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089F767-B2C5-4CF4-9680-4A623B2B1A78}"/>
              </a:ext>
            </a:extLst>
          </p:cNvPr>
          <p:cNvSpPr>
            <a:spLocks noGrp="1"/>
          </p:cNvSpPr>
          <p:nvPr>
            <p:ph idx="1"/>
          </p:nvPr>
        </p:nvSpPr>
        <p:spPr/>
        <p:txBody>
          <a:bodyPr/>
          <a:lstStyle/>
          <a:p>
            <a:endParaRPr lang="nl-NL"/>
          </a:p>
        </p:txBody>
      </p:sp>
      <p:pic>
        <p:nvPicPr>
          <p:cNvPr id="4" name="Afbeelding 3">
            <a:hlinkClick r:id="rId2"/>
            <a:extLst>
              <a:ext uri="{FF2B5EF4-FFF2-40B4-BE49-F238E27FC236}">
                <a16:creationId xmlns:a16="http://schemas.microsoft.com/office/drawing/2014/main" id="{DE722772-8DE1-4C62-BDDA-C302058F7AB1}"/>
              </a:ext>
            </a:extLst>
          </p:cNvPr>
          <p:cNvPicPr>
            <a:picLocks noChangeAspect="1"/>
          </p:cNvPicPr>
          <p:nvPr/>
        </p:nvPicPr>
        <p:blipFill rotWithShape="1">
          <a:blip r:embed="rId3"/>
          <a:srcRect l="14563" t="21987" r="32675" b="23387"/>
          <a:stretch/>
        </p:blipFill>
        <p:spPr>
          <a:xfrm>
            <a:off x="287016" y="971902"/>
            <a:ext cx="8856984" cy="5155560"/>
          </a:xfrm>
          <a:prstGeom prst="rect">
            <a:avLst/>
          </a:prstGeom>
        </p:spPr>
      </p:pic>
    </p:spTree>
    <p:extLst>
      <p:ext uri="{BB962C8B-B14F-4D97-AF65-F5344CB8AC3E}">
        <p14:creationId xmlns:p14="http://schemas.microsoft.com/office/powerpoint/2010/main" val="113879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solidFill>
            <a:srgbClr val="FF0000"/>
          </a:solidFill>
          <a:ln w="57150">
            <a:solidFill>
              <a:srgbClr val="FFFF00"/>
            </a:solidFill>
            <a:miter lim="800000"/>
            <a:headEnd/>
            <a:tailEnd/>
          </a:ln>
        </p:spPr>
        <p:txBody>
          <a:bodyPr/>
          <a:lstStyle/>
          <a:p>
            <a:r>
              <a:rPr lang="nl-NL" altLang="ru-RU">
                <a:solidFill>
                  <a:srgbClr val="FFFF00"/>
                </a:solidFill>
              </a:rPr>
              <a:t>Sinterklaasfeest</a:t>
            </a:r>
          </a:p>
        </p:txBody>
      </p:sp>
      <p:sp>
        <p:nvSpPr>
          <p:cNvPr id="3075" name="Tijdelijke aanduiding voor inhoud 2"/>
          <p:cNvSpPr>
            <a:spLocks noGrp="1"/>
          </p:cNvSpPr>
          <p:nvPr>
            <p:ph idx="1"/>
          </p:nvPr>
        </p:nvSpPr>
        <p:spPr/>
        <p:txBody>
          <a:bodyPr/>
          <a:lstStyle/>
          <a:p>
            <a:pPr>
              <a:buFontTx/>
              <a:buNone/>
            </a:pPr>
            <a:endParaRPr lang="nl-NL" altLang="ru-RU" dirty="0">
              <a:latin typeface="Calibri" panose="020F0502020204030204" pitchFamily="34" charset="0"/>
              <a:cs typeface="Calibri" panose="020F0502020204030204" pitchFamily="34" charset="0"/>
            </a:endParaRPr>
          </a:p>
        </p:txBody>
      </p:sp>
      <p:pic>
        <p:nvPicPr>
          <p:cNvPr id="2" name="Afbeelding 1">
            <a:extLst>
              <a:ext uri="{FF2B5EF4-FFF2-40B4-BE49-F238E27FC236}">
                <a16:creationId xmlns:a16="http://schemas.microsoft.com/office/drawing/2014/main" id="{B7384958-B0EA-412B-8090-7349422F0602}"/>
              </a:ext>
            </a:extLst>
          </p:cNvPr>
          <p:cNvPicPr>
            <a:picLocks noChangeAspect="1"/>
          </p:cNvPicPr>
          <p:nvPr/>
        </p:nvPicPr>
        <p:blipFill>
          <a:blip r:embed="rId3"/>
          <a:stretch>
            <a:fillRect/>
          </a:stretch>
        </p:blipFill>
        <p:spPr>
          <a:xfrm>
            <a:off x="1223628" y="1619875"/>
            <a:ext cx="6696744" cy="46912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inhoud 2"/>
          <p:cNvSpPr>
            <a:spLocks noGrp="1"/>
          </p:cNvSpPr>
          <p:nvPr>
            <p:ph idx="1"/>
          </p:nvPr>
        </p:nvSpPr>
        <p:spPr>
          <a:xfrm>
            <a:off x="457200" y="333375"/>
            <a:ext cx="8229600" cy="6335713"/>
          </a:xfrm>
        </p:spPr>
        <p:txBody>
          <a:bodyPr/>
          <a:lstStyle/>
          <a:p>
            <a:pPr algn="ctr">
              <a:buFontTx/>
              <a:buNone/>
            </a:pPr>
            <a:endParaRPr lang="nl-NL" altLang="ru-RU" dirty="0"/>
          </a:p>
        </p:txBody>
      </p:sp>
      <p:pic>
        <p:nvPicPr>
          <p:cNvPr id="2" name="Afbeelding 1">
            <a:hlinkClick r:id="rId3"/>
            <a:extLst>
              <a:ext uri="{FF2B5EF4-FFF2-40B4-BE49-F238E27FC236}">
                <a16:creationId xmlns:a16="http://schemas.microsoft.com/office/drawing/2014/main" id="{D5F767E8-B04B-434A-AAD6-855AC0C9B0B8}"/>
              </a:ext>
            </a:extLst>
          </p:cNvPr>
          <p:cNvPicPr>
            <a:picLocks noChangeAspect="1"/>
          </p:cNvPicPr>
          <p:nvPr/>
        </p:nvPicPr>
        <p:blipFill rotWithShape="1">
          <a:blip r:embed="rId4"/>
          <a:srcRect l="13776" t="24788" r="32675" b="14983"/>
          <a:stretch/>
        </p:blipFill>
        <p:spPr>
          <a:xfrm>
            <a:off x="457199" y="836712"/>
            <a:ext cx="8312735" cy="52565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inhoud 2"/>
          <p:cNvSpPr>
            <a:spLocks noGrp="1"/>
          </p:cNvSpPr>
          <p:nvPr>
            <p:ph idx="1"/>
          </p:nvPr>
        </p:nvSpPr>
        <p:spPr>
          <a:xfrm>
            <a:off x="457200" y="404813"/>
            <a:ext cx="8229600" cy="5721350"/>
          </a:xfrm>
        </p:spPr>
        <p:txBody>
          <a:bodyPr/>
          <a:lstStyle/>
          <a:p>
            <a:pPr>
              <a:buFontTx/>
              <a:buNone/>
            </a:pPr>
            <a:endParaRPr lang="nl-NL" altLang="ru-RU" dirty="0"/>
          </a:p>
        </p:txBody>
      </p:sp>
      <p:pic>
        <p:nvPicPr>
          <p:cNvPr id="2" name="Afbeelding 1">
            <a:extLst>
              <a:ext uri="{FF2B5EF4-FFF2-40B4-BE49-F238E27FC236}">
                <a16:creationId xmlns:a16="http://schemas.microsoft.com/office/drawing/2014/main" id="{9B108D0F-81EB-4DBB-A87F-A60F2B2FC500}"/>
              </a:ext>
            </a:extLst>
          </p:cNvPr>
          <p:cNvPicPr>
            <a:picLocks noChangeAspect="1"/>
          </p:cNvPicPr>
          <p:nvPr/>
        </p:nvPicPr>
        <p:blipFill>
          <a:blip r:embed="rId3"/>
          <a:stretch>
            <a:fillRect/>
          </a:stretch>
        </p:blipFill>
        <p:spPr>
          <a:xfrm>
            <a:off x="484984" y="1042007"/>
            <a:ext cx="8204047" cy="54111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FF0000"/>
          </a:solidFill>
          <a:ln w="50800">
            <a:solidFill>
              <a:srgbClr val="FFFF00"/>
            </a:solidFill>
            <a:miter lim="800000"/>
            <a:headEnd/>
            <a:tailEnd/>
          </a:ln>
        </p:spPr>
        <p:txBody>
          <a:bodyPr/>
          <a:lstStyle/>
          <a:p>
            <a:pPr eaLnBrk="1" hangingPunct="1"/>
            <a:r>
              <a:rPr lang="nl-NL" altLang="ru-RU" dirty="0">
                <a:solidFill>
                  <a:srgbClr val="FFFF00"/>
                </a:solidFill>
              </a:rPr>
              <a:t>Oorsprong van Sint Nicolaas</a:t>
            </a:r>
          </a:p>
        </p:txBody>
      </p:sp>
      <p:sp>
        <p:nvSpPr>
          <p:cNvPr id="6147" name="Rectangle 3"/>
          <p:cNvSpPr>
            <a:spLocks noGrp="1" noChangeArrowheads="1"/>
          </p:cNvSpPr>
          <p:nvPr>
            <p:ph type="body" idx="1"/>
          </p:nvPr>
        </p:nvSpPr>
        <p:spPr/>
        <p:txBody>
          <a:bodyPr/>
          <a:lstStyle/>
          <a:p>
            <a:pPr eaLnBrk="1" hangingPunct="1">
              <a:buFontTx/>
              <a:buNone/>
            </a:pPr>
            <a:r>
              <a:rPr lang="nl-NL" altLang="ru-RU" dirty="0"/>
              <a:t>Veel tradities van ons huidige sinterklaasfeest gaan terug tot de tijd van Nicolaas van Myra (geboren rond 280 in </a:t>
            </a:r>
            <a:r>
              <a:rPr lang="nl-NL" altLang="ru-RU" dirty="0" err="1"/>
              <a:t>Lycië</a:t>
            </a:r>
            <a:r>
              <a:rPr lang="nl-NL" altLang="ru-RU" dirty="0"/>
              <a:t>, wat nu in Turkije ligt). </a:t>
            </a:r>
          </a:p>
          <a:p>
            <a:pPr eaLnBrk="1" hangingPunct="1">
              <a:buFontTx/>
              <a:buNone/>
            </a:pPr>
            <a:r>
              <a:rPr lang="nl-NL" altLang="ru-RU" dirty="0"/>
              <a:t>Aan de kleine Nicolaas worden vanaf zijn geboorte wonderen </a:t>
            </a:r>
            <a:br>
              <a:rPr lang="nl-NL" altLang="ru-RU" dirty="0"/>
            </a:br>
            <a:r>
              <a:rPr lang="nl-NL" altLang="ru-RU" dirty="0"/>
              <a:t>	toegewezen. </a:t>
            </a:r>
          </a:p>
        </p:txBody>
      </p:sp>
      <p:pic>
        <p:nvPicPr>
          <p:cNvPr id="6148" name="Picture 5" descr="sinterkla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762500"/>
            <a:ext cx="2667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solidFill>
            <a:srgbClr val="FF0000"/>
          </a:solidFill>
          <a:ln w="57150">
            <a:solidFill>
              <a:srgbClr val="FFFF00"/>
            </a:solidFill>
            <a:miter lim="800000"/>
            <a:headEnd/>
            <a:tailEnd/>
          </a:ln>
        </p:spPr>
        <p:txBody>
          <a:bodyPr/>
          <a:lstStyle/>
          <a:p>
            <a:pPr eaLnBrk="1" hangingPunct="1"/>
            <a:r>
              <a:rPr lang="nl-NL" altLang="ru-RU" dirty="0">
                <a:solidFill>
                  <a:srgbClr val="FFFF00"/>
                </a:solidFill>
              </a:rPr>
              <a:t>Nicolaas van Myra</a:t>
            </a:r>
          </a:p>
        </p:txBody>
      </p:sp>
      <p:sp>
        <p:nvSpPr>
          <p:cNvPr id="10243" name="Tijdelijke aanduiding voor inhoud 2"/>
          <p:cNvSpPr>
            <a:spLocks noGrp="1"/>
          </p:cNvSpPr>
          <p:nvPr>
            <p:ph idx="1"/>
          </p:nvPr>
        </p:nvSpPr>
        <p:spPr>
          <a:xfrm>
            <a:off x="395288" y="1600200"/>
            <a:ext cx="8291512" cy="4525963"/>
          </a:xfrm>
        </p:spPr>
        <p:txBody>
          <a:bodyPr/>
          <a:lstStyle/>
          <a:p>
            <a:pPr eaLnBrk="1" hangingPunct="1">
              <a:buFontTx/>
              <a:buNone/>
            </a:pPr>
            <a:r>
              <a:rPr lang="nl-NL" altLang="ru-RU" dirty="0"/>
              <a:t>.</a:t>
            </a:r>
          </a:p>
        </p:txBody>
      </p:sp>
      <p:pic>
        <p:nvPicPr>
          <p:cNvPr id="10244" name="Picture 2" descr="Basilica San Nicola di Bar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170" y="1782762"/>
            <a:ext cx="653974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http://www.heldringvmbo.nl/userfiles/Filmcamera2.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850" y="5095875"/>
            <a:ext cx="18351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solidFill>
            <a:srgbClr val="FF0000"/>
          </a:solidFill>
          <a:ln w="57150">
            <a:solidFill>
              <a:srgbClr val="FFFF00"/>
            </a:solidFill>
            <a:miter lim="800000"/>
            <a:headEnd/>
            <a:tailEnd/>
          </a:ln>
        </p:spPr>
        <p:txBody>
          <a:bodyPr/>
          <a:lstStyle/>
          <a:p>
            <a:r>
              <a:rPr lang="nl-NL" altLang="ru-RU">
                <a:solidFill>
                  <a:srgbClr val="FFFF00"/>
                </a:solidFill>
              </a:rPr>
              <a:t>Spanje</a:t>
            </a:r>
          </a:p>
        </p:txBody>
      </p:sp>
      <p:pic>
        <p:nvPicPr>
          <p:cNvPr id="2" name="Afbeelding 1">
            <a:extLst>
              <a:ext uri="{FF2B5EF4-FFF2-40B4-BE49-F238E27FC236}">
                <a16:creationId xmlns:a16="http://schemas.microsoft.com/office/drawing/2014/main" id="{13973A16-4AE6-4237-BEA8-23EF74EB2FDC}"/>
              </a:ext>
            </a:extLst>
          </p:cNvPr>
          <p:cNvPicPr>
            <a:picLocks noChangeAspect="1"/>
          </p:cNvPicPr>
          <p:nvPr/>
        </p:nvPicPr>
        <p:blipFill>
          <a:blip r:embed="rId3"/>
          <a:stretch>
            <a:fillRect/>
          </a:stretch>
        </p:blipFill>
        <p:spPr>
          <a:xfrm>
            <a:off x="1128406" y="1625351"/>
            <a:ext cx="6887188" cy="52326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mb106289_429255494_main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30" y="1988840"/>
            <a:ext cx="5256584" cy="377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a:solidFill>
            <a:srgbClr val="FF0000"/>
          </a:solidFill>
          <a:ln w="50800">
            <a:solidFill>
              <a:srgbClr val="FFFF00"/>
            </a:solidFill>
            <a:miter lim="800000"/>
            <a:headEnd/>
            <a:tailEnd/>
          </a:ln>
        </p:spPr>
        <p:txBody>
          <a:bodyPr/>
          <a:lstStyle/>
          <a:p>
            <a:pPr eaLnBrk="1" hangingPunct="1"/>
            <a:r>
              <a:rPr lang="nl-NL" altLang="ru-RU">
                <a:solidFill>
                  <a:srgbClr val="FFFF00"/>
                </a:solidFill>
              </a:rPr>
              <a:t>De kleding van sinterklaas</a:t>
            </a:r>
          </a:p>
        </p:txBody>
      </p:sp>
      <p:pic>
        <p:nvPicPr>
          <p:cNvPr id="2" name="Afbeelding 1">
            <a:extLst>
              <a:ext uri="{FF2B5EF4-FFF2-40B4-BE49-F238E27FC236}">
                <a16:creationId xmlns:a16="http://schemas.microsoft.com/office/drawing/2014/main" id="{74610995-C210-432D-AD1D-5A620E9CA4D9}"/>
              </a:ext>
            </a:extLst>
          </p:cNvPr>
          <p:cNvPicPr>
            <a:picLocks noChangeAspect="1"/>
          </p:cNvPicPr>
          <p:nvPr/>
        </p:nvPicPr>
        <p:blipFill>
          <a:blip r:embed="rId4"/>
          <a:stretch>
            <a:fillRect/>
          </a:stretch>
        </p:blipFill>
        <p:spPr>
          <a:xfrm>
            <a:off x="5669052" y="4596188"/>
            <a:ext cx="3109229" cy="22618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rgbClr val="FF0000"/>
          </a:solidFill>
          <a:ln w="50800">
            <a:solidFill>
              <a:srgbClr val="FFFF00"/>
            </a:solidFill>
            <a:miter lim="800000"/>
            <a:headEnd/>
            <a:tailEnd/>
          </a:ln>
        </p:spPr>
        <p:txBody>
          <a:bodyPr/>
          <a:lstStyle/>
          <a:p>
            <a:pPr eaLnBrk="1" hangingPunct="1"/>
            <a:r>
              <a:rPr lang="nl-NL" altLang="ru-RU" dirty="0">
                <a:solidFill>
                  <a:srgbClr val="FFFF00"/>
                </a:solidFill>
              </a:rPr>
              <a:t>(Zwarte) Piet</a:t>
            </a:r>
          </a:p>
        </p:txBody>
      </p:sp>
      <p:pic>
        <p:nvPicPr>
          <p:cNvPr id="2" name="Afbeelding 1">
            <a:extLst>
              <a:ext uri="{FF2B5EF4-FFF2-40B4-BE49-F238E27FC236}">
                <a16:creationId xmlns:a16="http://schemas.microsoft.com/office/drawing/2014/main" id="{1254F017-83C5-445D-AE2E-58A0C7755B19}"/>
              </a:ext>
            </a:extLst>
          </p:cNvPr>
          <p:cNvPicPr>
            <a:picLocks noChangeAspect="1"/>
          </p:cNvPicPr>
          <p:nvPr/>
        </p:nvPicPr>
        <p:blipFill>
          <a:blip r:embed="rId3"/>
          <a:stretch>
            <a:fillRect/>
          </a:stretch>
        </p:blipFill>
        <p:spPr>
          <a:xfrm>
            <a:off x="4236729" y="2492896"/>
            <a:ext cx="4450071" cy="2503165"/>
          </a:xfrm>
          <a:prstGeom prst="rect">
            <a:avLst/>
          </a:prstGeom>
        </p:spPr>
      </p:pic>
      <p:pic>
        <p:nvPicPr>
          <p:cNvPr id="14340" name="Picture 5" descr="200px-Zwartepi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26466"/>
            <a:ext cx="3275856" cy="492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1363</Words>
  <Application>Microsoft Office PowerPoint</Application>
  <PresentationFormat>Diavoorstelling (4:3)</PresentationFormat>
  <Paragraphs>98</Paragraphs>
  <Slides>18</Slides>
  <Notes>14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18</vt:i4>
      </vt:variant>
    </vt:vector>
  </HeadingPairs>
  <TitlesOfParts>
    <vt:vector size="21" baseType="lpstr">
      <vt:lpstr>Arial</vt:lpstr>
      <vt:lpstr>Calibri</vt:lpstr>
      <vt:lpstr>Standaardontwerp</vt:lpstr>
      <vt:lpstr>Sinterklaas</vt:lpstr>
      <vt:lpstr>Sinterklaasfeest</vt:lpstr>
      <vt:lpstr>PowerPoint-presentatie</vt:lpstr>
      <vt:lpstr>PowerPoint-presentatie</vt:lpstr>
      <vt:lpstr>Oorsprong van Sint Nicolaas</vt:lpstr>
      <vt:lpstr>Nicolaas van Myra</vt:lpstr>
      <vt:lpstr>Spanje</vt:lpstr>
      <vt:lpstr>De kleding van sinterklaas</vt:lpstr>
      <vt:lpstr>(Zwarte) Piet</vt:lpstr>
      <vt:lpstr>Tradities: schoen zetten</vt:lpstr>
      <vt:lpstr>Schilderij van Jan Steen</vt:lpstr>
      <vt:lpstr>PowerPoint-presentatie</vt:lpstr>
      <vt:lpstr>Tradities: pakjesavond</vt:lpstr>
      <vt:lpstr>Tradities: surprises</vt:lpstr>
      <vt:lpstr>Tradities: overige</vt:lpstr>
      <vt:lpstr>Huidige feest</vt:lpstr>
      <vt:lpstr>Leuke wetenswaardigheden</vt:lpstr>
      <vt:lpstr>PowerPoint-presentatie</vt:lpstr>
    </vt:vector>
  </TitlesOfParts>
  <Company>ICTdeskMHR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Sinterklaas</dc:title>
  <dc:creator>j.jansen</dc:creator>
  <cp:lastModifiedBy>judith Jansen- Vermeulen</cp:lastModifiedBy>
  <cp:revision>34</cp:revision>
  <dcterms:created xsi:type="dcterms:W3CDTF">2011-11-25T08:51:53Z</dcterms:created>
  <dcterms:modified xsi:type="dcterms:W3CDTF">2018-11-21T14:59:07Z</dcterms:modified>
</cp:coreProperties>
</file>